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79" r:id="rId3"/>
    <p:sldId id="381" r:id="rId4"/>
    <p:sldId id="373" r:id="rId5"/>
    <p:sldId id="256" r:id="rId6"/>
    <p:sldId id="257" r:id="rId7"/>
    <p:sldId id="267" r:id="rId8"/>
    <p:sldId id="260" r:id="rId9"/>
    <p:sldId id="268" r:id="rId10"/>
    <p:sldId id="382" r:id="rId11"/>
    <p:sldId id="290" r:id="rId12"/>
    <p:sldId id="289" r:id="rId13"/>
    <p:sldId id="292" r:id="rId14"/>
    <p:sldId id="294" r:id="rId15"/>
    <p:sldId id="383" r:id="rId16"/>
    <p:sldId id="356" r:id="rId17"/>
    <p:sldId id="358" r:id="rId18"/>
    <p:sldId id="363" r:id="rId19"/>
    <p:sldId id="365" r:id="rId20"/>
    <p:sldId id="384" r:id="rId21"/>
    <p:sldId id="316" r:id="rId22"/>
    <p:sldId id="320" r:id="rId23"/>
    <p:sldId id="330" r:id="rId24"/>
    <p:sldId id="331" r:id="rId25"/>
    <p:sldId id="385" r:id="rId26"/>
    <p:sldId id="339" r:id="rId27"/>
    <p:sldId id="341" r:id="rId28"/>
    <p:sldId id="343" r:id="rId29"/>
    <p:sldId id="346" r:id="rId30"/>
    <p:sldId id="386" r:id="rId31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993366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35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2680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4077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092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7504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4543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8347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2257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5476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7872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0070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896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056F5-9ADD-4CA5-B902-581BE7CC04D3}" type="datetimeFigureOut">
              <a:rPr lang="fr-FR" smtClean="0"/>
              <a:pPr/>
              <a:t>20/04/2022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AA37E-507D-42B9-BAF5-B611EC5C9C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8429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hyperlink" Target="mailto:contact@aec-vacances.com" TargetMode="External"/><Relationship Id="rId7" Type="http://schemas.openxmlformats.org/officeDocument/2006/relationships/image" Target="../media/image93.jpeg"/><Relationship Id="rId2" Type="http://schemas.openxmlformats.org/officeDocument/2006/relationships/hyperlink" Target="https://www.aec-vacances.com/?utm_source=sendinblue&amp;utm_campaign=Toussaint%2021%20Clients%20AEC&amp;utm_medium=emai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2331" y="332656"/>
            <a:ext cx="7530185" cy="3600000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5401160" y="3634353"/>
            <a:ext cx="3059272" cy="2998922"/>
          </a:xfrm>
          <a:prstGeom prst="wedgeEllipseCallout">
            <a:avLst>
              <a:gd name="adj1" fmla="val -50602"/>
              <a:gd name="adj2" fmla="val -47589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AEC Vacances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est une réalisation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de l’</a:t>
            </a:r>
            <a:r>
              <a:rPr lang="fr-FR" sz="2000" b="1" dirty="0">
                <a:solidFill>
                  <a:schemeClr val="bg1"/>
                </a:solidFill>
              </a:rPr>
              <a:t>A</a:t>
            </a:r>
            <a:r>
              <a:rPr lang="fr-FR" sz="2000" dirty="0">
                <a:solidFill>
                  <a:schemeClr val="bg1"/>
                </a:solidFill>
              </a:rPr>
              <a:t>ssociation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E</a:t>
            </a:r>
            <a:r>
              <a:rPr lang="fr-FR" sz="2000" dirty="0">
                <a:solidFill>
                  <a:schemeClr val="bg1"/>
                </a:solidFill>
              </a:rPr>
              <a:t>ducative et Culturelle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des Anciens et Amis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de Don Bosco</a:t>
            </a:r>
          </a:p>
        </p:txBody>
      </p:sp>
    </p:spTree>
    <p:extLst>
      <p:ext uri="{BB962C8B-B14F-4D97-AF65-F5344CB8AC3E}">
        <p14:creationId xmlns:p14="http://schemas.microsoft.com/office/powerpoint/2010/main" xmlns="" val="7850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B9DB01D-5BE8-4ADF-A288-EB77D009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51852" y="255807"/>
            <a:ext cx="2640295" cy="12629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3AC71F-5417-4031-A696-EA1B26A08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302" y="4035370"/>
            <a:ext cx="4726983" cy="1576549"/>
          </a:xfrm>
        </p:spPr>
        <p:txBody>
          <a:bodyPr>
            <a:normAutofit fontScale="90000"/>
          </a:bodyPr>
          <a:lstStyle/>
          <a:p>
            <a:r>
              <a:rPr lang="fr-FR" sz="6700" b="1" dirty="0">
                <a:solidFill>
                  <a:schemeClr val="accent6">
                    <a:lumMod val="75000"/>
                  </a:schemeClr>
                </a:solidFill>
              </a:rPr>
              <a:t>Les Becchi</a:t>
            </a: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3100" b="1" i="1" dirty="0"/>
              <a:t>Haute-Savoie (74)</a:t>
            </a:r>
            <a:br>
              <a:rPr lang="fr-FR" sz="3100" b="1" i="1" dirty="0"/>
            </a:br>
            <a:r>
              <a:rPr lang="fr-FR" sz="3100" b="1" i="1" dirty="0"/>
              <a:t>Entre Chamonix et Genève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B989FEE0-A80C-45B4-82ED-F696B2A7F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" t="23694" r="56186" b="23395"/>
          <a:stretch/>
        </p:blipFill>
        <p:spPr>
          <a:xfrm>
            <a:off x="495945" y="2448732"/>
            <a:ext cx="3483244" cy="34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12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 (2)">
            <a:extLst>
              <a:ext uri="{FF2B5EF4-FFF2-40B4-BE49-F238E27FC236}">
                <a16:creationId xmlns:a16="http://schemas.microsoft.com/office/drawing/2014/main" xmlns="" id="{2C7999AA-1A8A-4732-9F33-09A1CD4EDB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011" y="78463"/>
            <a:ext cx="4436757" cy="29592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4422741-A4B8-4D99-92BD-597844CDEEC7}"/>
              </a:ext>
            </a:extLst>
          </p:cNvPr>
          <p:cNvSpPr txBox="1"/>
          <p:nvPr/>
        </p:nvSpPr>
        <p:spPr>
          <a:xfrm>
            <a:off x="2071490" y="6224480"/>
            <a:ext cx="499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Becchi – Samoëns – Haute Savoie</a:t>
            </a:r>
          </a:p>
        </p:txBody>
      </p:sp>
      <p:pic>
        <p:nvPicPr>
          <p:cNvPr id="5" name="Image 4" descr="2 (31)">
            <a:extLst>
              <a:ext uri="{FF2B5EF4-FFF2-40B4-BE49-F238E27FC236}">
                <a16:creationId xmlns:a16="http://schemas.microsoft.com/office/drawing/2014/main" xmlns="" id="{A6E7C094-0B8E-4827-9C18-D7CA036BD1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4324" y="78463"/>
            <a:ext cx="4445663" cy="2959208"/>
          </a:xfrm>
          <a:prstGeom prst="rect">
            <a:avLst/>
          </a:prstGeom>
        </p:spPr>
      </p:pic>
      <p:pic>
        <p:nvPicPr>
          <p:cNvPr id="6" name="Image 5" descr="2 (34)">
            <a:extLst>
              <a:ext uri="{FF2B5EF4-FFF2-40B4-BE49-F238E27FC236}">
                <a16:creationId xmlns:a16="http://schemas.microsoft.com/office/drawing/2014/main" xmlns="" id="{A68126CF-48C9-4569-9882-B25B16F98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011" y="3107410"/>
            <a:ext cx="4436757" cy="2959208"/>
          </a:xfrm>
          <a:prstGeom prst="rect">
            <a:avLst/>
          </a:prstGeom>
        </p:spPr>
      </p:pic>
      <p:pic>
        <p:nvPicPr>
          <p:cNvPr id="7" name="Image 6" descr="Une image contenant neige, ciel, extérieur, bâtiment&#10;&#10;Description générée automatiquement">
            <a:extLst>
              <a:ext uri="{FF2B5EF4-FFF2-40B4-BE49-F238E27FC236}">
                <a16:creationId xmlns:a16="http://schemas.microsoft.com/office/drawing/2014/main" xmlns="" id="{32F0BD61-F511-4B39-A22C-ADE6112122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4324" y="3090302"/>
            <a:ext cx="4445663" cy="29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738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255EAFB-B0F9-46B7-BD66-6BDFAFA668DF}"/>
              </a:ext>
            </a:extLst>
          </p:cNvPr>
          <p:cNvSpPr txBox="1"/>
          <p:nvPr/>
        </p:nvSpPr>
        <p:spPr>
          <a:xfrm>
            <a:off x="2071490" y="6224480"/>
            <a:ext cx="499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Becchi – Samoëns – Haute Savoie</a:t>
            </a:r>
          </a:p>
        </p:txBody>
      </p:sp>
      <p:pic>
        <p:nvPicPr>
          <p:cNvPr id="5" name="Image 4" descr="Une image contenant extérieur, ciel, skiant, neige&#10;&#10;Description générée automatiquement">
            <a:extLst>
              <a:ext uri="{FF2B5EF4-FFF2-40B4-BE49-F238E27FC236}">
                <a16:creationId xmlns:a16="http://schemas.microsoft.com/office/drawing/2014/main" xmlns="" id="{08053CA3-6BC7-4366-83B4-0C852880B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6349" y="82768"/>
            <a:ext cx="4330668" cy="3145779"/>
          </a:xfrm>
          <a:prstGeom prst="rect">
            <a:avLst/>
          </a:prstGeom>
        </p:spPr>
      </p:pic>
      <p:pic>
        <p:nvPicPr>
          <p:cNvPr id="7" name="Image 6" descr="Une image contenant extérieur, ciel, neige, montagne&#10;&#10;Description générée automatiquement">
            <a:extLst>
              <a:ext uri="{FF2B5EF4-FFF2-40B4-BE49-F238E27FC236}">
                <a16:creationId xmlns:a16="http://schemas.microsoft.com/office/drawing/2014/main" xmlns="" id="{97F5C5A3-DE83-4E72-A958-0CD13ACC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72000" y="82769"/>
            <a:ext cx="4485650" cy="3145778"/>
          </a:xfrm>
          <a:prstGeom prst="rect">
            <a:avLst/>
          </a:prstGeom>
        </p:spPr>
      </p:pic>
      <p:pic>
        <p:nvPicPr>
          <p:cNvPr id="14" name="Image 13" descr="2 (5)">
            <a:extLst>
              <a:ext uri="{FF2B5EF4-FFF2-40B4-BE49-F238E27FC236}">
                <a16:creationId xmlns:a16="http://schemas.microsoft.com/office/drawing/2014/main" xmlns="" id="{A0E2A7C8-1487-4909-A2D2-60AFA17BB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349" y="3330888"/>
            <a:ext cx="4338379" cy="2893592"/>
          </a:xfrm>
          <a:prstGeom prst="rect">
            <a:avLst/>
          </a:prstGeom>
        </p:spPr>
      </p:pic>
      <p:pic>
        <p:nvPicPr>
          <p:cNvPr id="16" name="Image 15" descr="Une image contenant extérieur, ciel, orange, skiant&#10;&#10;Description générée automatiquement">
            <a:extLst>
              <a:ext uri="{FF2B5EF4-FFF2-40B4-BE49-F238E27FC236}">
                <a16:creationId xmlns:a16="http://schemas.microsoft.com/office/drawing/2014/main" xmlns="" id="{38F6230B-DF38-49E4-BFB9-3752602CF1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"/>
          <a:stretch/>
        </p:blipFill>
        <p:spPr>
          <a:xfrm>
            <a:off x="4572000" y="3330889"/>
            <a:ext cx="4484461" cy="28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127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0796739-4D9E-4A22-BAFF-C6351BA38B60}"/>
              </a:ext>
            </a:extLst>
          </p:cNvPr>
          <p:cNvSpPr txBox="1"/>
          <p:nvPr/>
        </p:nvSpPr>
        <p:spPr>
          <a:xfrm>
            <a:off x="2071490" y="6224480"/>
            <a:ext cx="499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Becchi – Samoëns – Haute Savoie</a:t>
            </a:r>
          </a:p>
        </p:txBody>
      </p:sp>
      <p:pic>
        <p:nvPicPr>
          <p:cNvPr id="5" name="Image 4" descr="Une image contenant extérieur, herbe, ciel, montagne&#10;&#10;Description générée automatiquement">
            <a:extLst>
              <a:ext uri="{FF2B5EF4-FFF2-40B4-BE49-F238E27FC236}">
                <a16:creationId xmlns:a16="http://schemas.microsoft.com/office/drawing/2014/main" xmlns="" id="{A73C2E8B-F910-421C-B8D3-E6F97944E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63874" y="3209108"/>
            <a:ext cx="4482885" cy="2988590"/>
          </a:xfrm>
          <a:prstGeom prst="rect">
            <a:avLst/>
          </a:prstGeom>
        </p:spPr>
      </p:pic>
      <p:pic>
        <p:nvPicPr>
          <p:cNvPr id="6" name="Image 5" descr="Une image contenant herbe, arbre, extérieur&#10;&#10;Description générée automatiquement">
            <a:extLst>
              <a:ext uri="{FF2B5EF4-FFF2-40B4-BE49-F238E27FC236}">
                <a16:creationId xmlns:a16="http://schemas.microsoft.com/office/drawing/2014/main" xmlns="" id="{FEEA0B40-F67F-4198-A321-427D71E7F8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6051" y="3209109"/>
            <a:ext cx="4330668" cy="2988590"/>
          </a:xfrm>
          <a:prstGeom prst="rect">
            <a:avLst/>
          </a:prstGeom>
        </p:spPr>
      </p:pic>
      <p:pic>
        <p:nvPicPr>
          <p:cNvPr id="7" name="Image 6" descr="2 (7)">
            <a:extLst>
              <a:ext uri="{FF2B5EF4-FFF2-40B4-BE49-F238E27FC236}">
                <a16:creationId xmlns:a16="http://schemas.microsoft.com/office/drawing/2014/main" xmlns="" id="{D98DC042-8A8A-41CB-8167-C33003CD1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63873" y="117206"/>
            <a:ext cx="4482886" cy="2989975"/>
          </a:xfrm>
          <a:prstGeom prst="rect">
            <a:avLst/>
          </a:prstGeom>
        </p:spPr>
      </p:pic>
      <p:pic>
        <p:nvPicPr>
          <p:cNvPr id="8" name="Image 7" descr="2 (8)">
            <a:extLst>
              <a:ext uri="{FF2B5EF4-FFF2-40B4-BE49-F238E27FC236}">
                <a16:creationId xmlns:a16="http://schemas.microsoft.com/office/drawing/2014/main" xmlns="" id="{C05D9D33-05B4-46F1-9966-37B5DCDC90B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6051" y="117207"/>
            <a:ext cx="4330668" cy="29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72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23D968F-E46A-4F20-B509-A05A8118F0FE}"/>
              </a:ext>
            </a:extLst>
          </p:cNvPr>
          <p:cNvSpPr txBox="1"/>
          <p:nvPr/>
        </p:nvSpPr>
        <p:spPr>
          <a:xfrm>
            <a:off x="2071490" y="6224480"/>
            <a:ext cx="499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Becchi – Samoëns – Haute Savoie</a:t>
            </a:r>
          </a:p>
        </p:txBody>
      </p:sp>
      <p:pic>
        <p:nvPicPr>
          <p:cNvPr id="5" name="Image 4" descr="Une image contenant arbre, herbe, extérieur, personne&#10;&#10;Description générée automatiquement">
            <a:extLst>
              <a:ext uri="{FF2B5EF4-FFF2-40B4-BE49-F238E27FC236}">
                <a16:creationId xmlns:a16="http://schemas.microsoft.com/office/drawing/2014/main" xmlns="" id="{D66BCF23-5541-4F2B-AEBE-C826D64D5F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8857" y="76179"/>
            <a:ext cx="4154608" cy="3071248"/>
          </a:xfrm>
          <a:prstGeom prst="rect">
            <a:avLst/>
          </a:prstGeom>
        </p:spPr>
      </p:pic>
      <p:pic>
        <p:nvPicPr>
          <p:cNvPr id="7" name="Image 6" descr="Une image contenant intérieur, table, plancher, mur&#10;&#10;Description générée automatiquement">
            <a:extLst>
              <a:ext uri="{FF2B5EF4-FFF2-40B4-BE49-F238E27FC236}">
                <a16:creationId xmlns:a16="http://schemas.microsoft.com/office/drawing/2014/main" xmlns="" id="{924CD19E-19B7-4379-8654-8B0ACA88C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4766" y="76179"/>
            <a:ext cx="4606872" cy="30712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7D05832-4C28-4E64-A61D-A781C71E9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8857" y="3191338"/>
            <a:ext cx="4154608" cy="3071248"/>
          </a:xfrm>
          <a:prstGeom prst="rect">
            <a:avLst/>
          </a:prstGeom>
        </p:spPr>
      </p:pic>
      <p:pic>
        <p:nvPicPr>
          <p:cNvPr id="12" name="Image 11" descr="Une image contenant texte, neige, extérieur, sport&#10;&#10;Description générée automatiquement">
            <a:extLst>
              <a:ext uri="{FF2B5EF4-FFF2-40B4-BE49-F238E27FC236}">
                <a16:creationId xmlns:a16="http://schemas.microsoft.com/office/drawing/2014/main" xmlns="" id="{72876CB3-8523-49CC-8DC5-03391E1D6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4766" y="3191338"/>
            <a:ext cx="4606872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825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B9DB01D-5BE8-4ADF-A288-EB77D009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51852" y="255807"/>
            <a:ext cx="2640295" cy="12629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3AC71F-5417-4031-A696-EA1B26A08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818" y="4035370"/>
            <a:ext cx="4866468" cy="1576549"/>
          </a:xfrm>
        </p:spPr>
        <p:txBody>
          <a:bodyPr>
            <a:normAutofit fontScale="90000"/>
          </a:bodyPr>
          <a:lstStyle/>
          <a:p>
            <a:r>
              <a:rPr lang="fr-FR" sz="5300" b="1" dirty="0">
                <a:solidFill>
                  <a:srgbClr val="CC0000"/>
                </a:solidFill>
              </a:rPr>
              <a:t>Le Grand Fourchon</a:t>
            </a: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3100" b="1" i="1" dirty="0"/>
              <a:t>Savoie (73)</a:t>
            </a:r>
            <a:br>
              <a:rPr lang="fr-FR" sz="3100" b="1" i="1" dirty="0"/>
            </a:br>
            <a:r>
              <a:rPr lang="fr-FR" sz="3100" b="1" i="1" dirty="0"/>
              <a:t>Entre les parcs des Ecrins et de la Vanoise, domaine skiable Galibier-Thabor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D818CDA3-6362-4772-A759-03F82088F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3" t="23155" r="54915" b="22856"/>
          <a:stretch/>
        </p:blipFill>
        <p:spPr>
          <a:xfrm>
            <a:off x="251847" y="2120925"/>
            <a:ext cx="3595607" cy="34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25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D93DC0A-2A29-4911-BBC2-FC515C9EBCAC}"/>
              </a:ext>
            </a:extLst>
          </p:cNvPr>
          <p:cNvSpPr txBox="1"/>
          <p:nvPr/>
        </p:nvSpPr>
        <p:spPr>
          <a:xfrm>
            <a:off x="1635858" y="6171174"/>
            <a:ext cx="587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 Grand Fourchon – Valmeinier 1800 – Savoie</a:t>
            </a:r>
          </a:p>
        </p:txBody>
      </p:sp>
      <p:pic>
        <p:nvPicPr>
          <p:cNvPr id="5" name="Image 4" descr="Une image contenant neige, extérieur, ciel, montagne&#10;&#10;Description générée automatiquement">
            <a:extLst>
              <a:ext uri="{FF2B5EF4-FFF2-40B4-BE49-F238E27FC236}">
                <a16:creationId xmlns:a16="http://schemas.microsoft.com/office/drawing/2014/main" xmlns="" id="{EBEC657B-15BC-4827-AC9C-63FBF61B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1405" y="82336"/>
            <a:ext cx="4451521" cy="2966956"/>
          </a:xfrm>
          <a:prstGeom prst="rect">
            <a:avLst/>
          </a:prstGeom>
        </p:spPr>
      </p:pic>
      <p:pic>
        <p:nvPicPr>
          <p:cNvPr id="7" name="Image 6" descr="Une image contenant extérieur&#10;&#10;Description générée automatiquement">
            <a:extLst>
              <a:ext uri="{FF2B5EF4-FFF2-40B4-BE49-F238E27FC236}">
                <a16:creationId xmlns:a16="http://schemas.microsoft.com/office/drawing/2014/main" xmlns="" id="{5BADA53B-A0CA-4063-B118-512A246EC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491" y="82336"/>
            <a:ext cx="4450434" cy="2966956"/>
          </a:xfrm>
          <a:prstGeom prst="rect">
            <a:avLst/>
          </a:prstGeom>
        </p:spPr>
      </p:pic>
      <p:pic>
        <p:nvPicPr>
          <p:cNvPr id="8" name="Image 7" descr="5 (13)">
            <a:extLst>
              <a:ext uri="{FF2B5EF4-FFF2-40B4-BE49-F238E27FC236}">
                <a16:creationId xmlns:a16="http://schemas.microsoft.com/office/drawing/2014/main" xmlns="" id="{5673B8B2-D88C-4C2E-B375-DA181A12FC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1404" y="3128907"/>
            <a:ext cx="4451521" cy="2962651"/>
          </a:xfrm>
          <a:prstGeom prst="rect">
            <a:avLst/>
          </a:prstGeom>
        </p:spPr>
      </p:pic>
      <p:pic>
        <p:nvPicPr>
          <p:cNvPr id="9" name="Image 8" descr="5 (15)">
            <a:extLst>
              <a:ext uri="{FF2B5EF4-FFF2-40B4-BE49-F238E27FC236}">
                <a16:creationId xmlns:a16="http://schemas.microsoft.com/office/drawing/2014/main" xmlns="" id="{5F1D3B41-2BBC-4C07-B3EC-F2D485F86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491" y="3124602"/>
            <a:ext cx="4457989" cy="296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10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 (3)">
            <a:extLst>
              <a:ext uri="{FF2B5EF4-FFF2-40B4-BE49-F238E27FC236}">
                <a16:creationId xmlns:a16="http://schemas.microsoft.com/office/drawing/2014/main" xmlns="" id="{9347E66A-18C3-437B-A8D8-764DA1A72B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002" y="101708"/>
            <a:ext cx="4425137" cy="29514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605C2AC-D500-4A0E-8578-D06F6EDE62A1}"/>
              </a:ext>
            </a:extLst>
          </p:cNvPr>
          <p:cNvSpPr txBox="1"/>
          <p:nvPr/>
        </p:nvSpPr>
        <p:spPr>
          <a:xfrm>
            <a:off x="1635858" y="6171174"/>
            <a:ext cx="587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 Grand Fourchon – Valmeinier 1800 – Savoie</a:t>
            </a:r>
          </a:p>
        </p:txBody>
      </p:sp>
      <p:pic>
        <p:nvPicPr>
          <p:cNvPr id="5" name="Image 4" descr="5 (4)">
            <a:extLst>
              <a:ext uri="{FF2B5EF4-FFF2-40B4-BE49-F238E27FC236}">
                <a16:creationId xmlns:a16="http://schemas.microsoft.com/office/drawing/2014/main" xmlns="" id="{BB1B13FD-B43F-47FF-9DBD-50CCD428C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0414" y="101709"/>
            <a:ext cx="4425138" cy="2951458"/>
          </a:xfrm>
          <a:prstGeom prst="rect">
            <a:avLst/>
          </a:prstGeom>
        </p:spPr>
      </p:pic>
      <p:pic>
        <p:nvPicPr>
          <p:cNvPr id="6" name="Image 5" descr="5 (5)">
            <a:extLst>
              <a:ext uri="{FF2B5EF4-FFF2-40B4-BE49-F238E27FC236}">
                <a16:creationId xmlns:a16="http://schemas.microsoft.com/office/drawing/2014/main" xmlns="" id="{FDD8FFD7-4D1E-44D7-B531-FA11C0425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001" y="3136440"/>
            <a:ext cx="4425137" cy="2951458"/>
          </a:xfrm>
          <a:prstGeom prst="rect">
            <a:avLst/>
          </a:prstGeom>
        </p:spPr>
      </p:pic>
      <p:pic>
        <p:nvPicPr>
          <p:cNvPr id="7" name="Image 6" descr="Une image contenant mur, plafond, intérieur, plancher&#10;&#10;Description générée automatiquement">
            <a:extLst>
              <a:ext uri="{FF2B5EF4-FFF2-40B4-BE49-F238E27FC236}">
                <a16:creationId xmlns:a16="http://schemas.microsoft.com/office/drawing/2014/main" xmlns="" id="{02447B18-BB8A-4273-BA03-FC7B3545D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0414" y="3136440"/>
            <a:ext cx="4425138" cy="29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506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 (9)">
            <a:extLst>
              <a:ext uri="{FF2B5EF4-FFF2-40B4-BE49-F238E27FC236}">
                <a16:creationId xmlns:a16="http://schemas.microsoft.com/office/drawing/2014/main" xmlns="" id="{A79E3E7A-69D2-4D40-9C27-FC4AC6AB7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635" y="117205"/>
            <a:ext cx="4419330" cy="29475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DF278BB-BFFA-4310-8C59-AD466E18B7A7}"/>
              </a:ext>
            </a:extLst>
          </p:cNvPr>
          <p:cNvSpPr txBox="1"/>
          <p:nvPr/>
        </p:nvSpPr>
        <p:spPr>
          <a:xfrm>
            <a:off x="1635858" y="6171174"/>
            <a:ext cx="587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 Grand Fourchon – Valmeinier 1800 – Savoie</a:t>
            </a:r>
          </a:p>
        </p:txBody>
      </p:sp>
      <p:pic>
        <p:nvPicPr>
          <p:cNvPr id="5" name="Image 4" descr="Une image contenant vivant, intérieur, fenêtre, pièce&#10;&#10;Description générée automatiquement">
            <a:extLst>
              <a:ext uri="{FF2B5EF4-FFF2-40B4-BE49-F238E27FC236}">
                <a16:creationId xmlns:a16="http://schemas.microsoft.com/office/drawing/2014/main" xmlns="" id="{74BDCD85-D969-4C98-9464-450ED0FDA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29035" y="117205"/>
            <a:ext cx="4419330" cy="2946220"/>
          </a:xfrm>
          <a:prstGeom prst="rect">
            <a:avLst/>
          </a:prstGeom>
        </p:spPr>
      </p:pic>
      <p:pic>
        <p:nvPicPr>
          <p:cNvPr id="7" name="Image 6" descr="Une image contenant intérieur, lit, mur, plancher&#10;&#10;Description générée automatiquement">
            <a:extLst>
              <a:ext uri="{FF2B5EF4-FFF2-40B4-BE49-F238E27FC236}">
                <a16:creationId xmlns:a16="http://schemas.microsoft.com/office/drawing/2014/main" xmlns="" id="{307BC7DC-2979-4075-91FA-F65DB7FE5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29035" y="3144189"/>
            <a:ext cx="4419330" cy="2946220"/>
          </a:xfrm>
          <a:prstGeom prst="rect">
            <a:avLst/>
          </a:prstGeom>
        </p:spPr>
      </p:pic>
      <p:pic>
        <p:nvPicPr>
          <p:cNvPr id="9" name="Image 8" descr="Une image contenant neige, ciel, extérieur, montagne&#10;&#10;Description générée automatiquement">
            <a:extLst>
              <a:ext uri="{FF2B5EF4-FFF2-40B4-BE49-F238E27FC236}">
                <a16:creationId xmlns:a16="http://schemas.microsoft.com/office/drawing/2014/main" xmlns="" id="{89133C6F-DA78-4B4C-BAC1-832655EE7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635" y="3144189"/>
            <a:ext cx="4419330" cy="29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84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 (11)">
            <a:extLst>
              <a:ext uri="{FF2B5EF4-FFF2-40B4-BE49-F238E27FC236}">
                <a16:creationId xmlns:a16="http://schemas.microsoft.com/office/drawing/2014/main" xmlns="" id="{5AEB329E-AFA6-4A39-ADD7-C7CD310BC0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168" y="93957"/>
            <a:ext cx="4476434" cy="29746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4EB857B-32C1-4A93-A2AC-E93C2B5EA646}"/>
              </a:ext>
            </a:extLst>
          </p:cNvPr>
          <p:cNvSpPr txBox="1"/>
          <p:nvPr/>
        </p:nvSpPr>
        <p:spPr>
          <a:xfrm>
            <a:off x="1635858" y="6171174"/>
            <a:ext cx="587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 Grand Fourchon – Valmeinier 1800 – Savoie</a:t>
            </a:r>
          </a:p>
        </p:txBody>
      </p:sp>
      <p:pic>
        <p:nvPicPr>
          <p:cNvPr id="9" name="Image 8" descr="Une image contenant neige, extérieur, personne, groupe&#10;&#10;Description générée automatiquement">
            <a:extLst>
              <a:ext uri="{FF2B5EF4-FFF2-40B4-BE49-F238E27FC236}">
                <a16:creationId xmlns:a16="http://schemas.microsoft.com/office/drawing/2014/main" xmlns="" id="{0AA9E408-F8B0-4619-A6E4-2D52E0FC3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00023" y="3196525"/>
            <a:ext cx="4470377" cy="2974649"/>
          </a:xfrm>
          <a:prstGeom prst="rect">
            <a:avLst/>
          </a:prstGeom>
        </p:spPr>
      </p:pic>
      <p:pic>
        <p:nvPicPr>
          <p:cNvPr id="11" name="Image 10" descr="Une image contenant neige, extérieur, ciel, skiant&#10;&#10;Description générée automatiquement">
            <a:extLst>
              <a:ext uri="{FF2B5EF4-FFF2-40B4-BE49-F238E27FC236}">
                <a16:creationId xmlns:a16="http://schemas.microsoft.com/office/drawing/2014/main" xmlns="" id="{9B0D1278-F599-4635-9F59-D2F0306EA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00023" y="93957"/>
            <a:ext cx="4464809" cy="2970944"/>
          </a:xfrm>
          <a:prstGeom prst="rect">
            <a:avLst/>
          </a:prstGeom>
        </p:spPr>
      </p:pic>
      <p:pic>
        <p:nvPicPr>
          <p:cNvPr id="13" name="Image 12" descr="Une image contenant neige, extérieur, skiant, ciel&#10;&#10;Description générée automatiquement">
            <a:extLst>
              <a:ext uri="{FF2B5EF4-FFF2-40B4-BE49-F238E27FC236}">
                <a16:creationId xmlns:a16="http://schemas.microsoft.com/office/drawing/2014/main" xmlns="" id="{32F1CC60-62F2-43BD-99CD-CDB89787C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417" y="3196525"/>
            <a:ext cx="4462560" cy="29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689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06103" cy="16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32956"/>
            <a:ext cx="87129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b="1" dirty="0"/>
              <a:t>* Sur présentation de la copie de la carte d’adhésion en cours de validité. Offre cumulable avec  les autres promotions de la brochure uniquement.</a:t>
            </a:r>
          </a:p>
        </p:txBody>
      </p:sp>
      <p:sp>
        <p:nvSpPr>
          <p:cNvPr id="4" name="Bulle ronde 3"/>
          <p:cNvSpPr>
            <a:spLocks noChangeAspect="1"/>
          </p:cNvSpPr>
          <p:nvPr/>
        </p:nvSpPr>
        <p:spPr>
          <a:xfrm>
            <a:off x="5224178" y="2691685"/>
            <a:ext cx="2376264" cy="2477075"/>
          </a:xfrm>
          <a:prstGeom prst="wedgeEllipseCallout">
            <a:avLst>
              <a:gd name="adj1" fmla="val -25553"/>
              <a:gd name="adj2" fmla="val -59930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4500" b="1" dirty="0">
                <a:solidFill>
                  <a:schemeClr val="tx2"/>
                </a:solidFill>
              </a:rPr>
              <a:t>-20%*</a:t>
            </a:r>
          </a:p>
          <a:p>
            <a:pPr algn="ctr"/>
            <a:r>
              <a:rPr lang="fr-FR" sz="2400" b="1" dirty="0">
                <a:solidFill>
                  <a:schemeClr val="tx2"/>
                </a:solidFill>
              </a:rPr>
              <a:t>toute l’année </a:t>
            </a:r>
          </a:p>
          <a:p>
            <a:pPr algn="ctr"/>
            <a:endParaRPr lang="fr-FR" sz="1000" b="1" dirty="0">
              <a:solidFill>
                <a:schemeClr val="tx2"/>
              </a:solidFill>
            </a:endParaRPr>
          </a:p>
          <a:p>
            <a:pPr algn="ctr"/>
            <a:r>
              <a:rPr lang="fr-FR" sz="2000" b="1" dirty="0">
                <a:solidFill>
                  <a:schemeClr val="tx2"/>
                </a:solidFill>
              </a:rPr>
              <a:t>Frais de dossier </a:t>
            </a:r>
          </a:p>
          <a:p>
            <a:pPr algn="ctr"/>
            <a:r>
              <a:rPr lang="fr-FR" sz="2400" b="1" dirty="0">
                <a:solidFill>
                  <a:schemeClr val="tx2"/>
                </a:solidFill>
              </a:rPr>
              <a:t>offerts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8EE9951D-EF30-4876-9CF8-9F9C7296A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05967" y="2691685"/>
            <a:ext cx="2079494" cy="23069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DDE0992-D58D-4DB5-9E59-ACF23C0B0C76}"/>
              </a:ext>
            </a:extLst>
          </p:cNvPr>
          <p:cNvSpPr txBox="1"/>
          <p:nvPr/>
        </p:nvSpPr>
        <p:spPr>
          <a:xfrm>
            <a:off x="3353325" y="1052736"/>
            <a:ext cx="5755179" cy="461665"/>
          </a:xfrm>
          <a:prstGeom prst="rect">
            <a:avLst/>
          </a:prstGeom>
          <a:solidFill>
            <a:srgbClr val="FF56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Avantages pour les membres ADB et ADBS</a:t>
            </a:r>
          </a:p>
        </p:txBody>
      </p:sp>
    </p:spTree>
    <p:extLst>
      <p:ext uri="{BB962C8B-B14F-4D97-AF65-F5344CB8AC3E}">
        <p14:creationId xmlns:p14="http://schemas.microsoft.com/office/powerpoint/2010/main" xmlns="" val="41870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B9DB01D-5BE8-4ADF-A288-EB77D009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51852" y="255807"/>
            <a:ext cx="2640295" cy="12629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3AC71F-5417-4031-A696-EA1B26A08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818" y="3473559"/>
            <a:ext cx="4866468" cy="1576549"/>
          </a:xfrm>
        </p:spPr>
        <p:txBody>
          <a:bodyPr>
            <a:normAutofit fontScale="90000"/>
          </a:bodyPr>
          <a:lstStyle/>
          <a:p>
            <a:r>
              <a:rPr lang="fr-FR" sz="6700" b="1" dirty="0">
                <a:solidFill>
                  <a:srgbClr val="993366"/>
                </a:solidFill>
              </a:rPr>
              <a:t>Les Cèdres</a:t>
            </a:r>
            <a:br>
              <a:rPr lang="fr-FR" sz="6700" b="1" dirty="0">
                <a:solidFill>
                  <a:srgbClr val="993366"/>
                </a:solidFill>
              </a:rPr>
            </a:b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3100" b="1" i="1" dirty="0"/>
              <a:t>Alpes-Maritimes (06)</a:t>
            </a:r>
            <a:br>
              <a:rPr lang="fr-FR" sz="3100" b="1" i="1" dirty="0"/>
            </a:br>
            <a:r>
              <a:rPr lang="fr-FR" sz="3100" b="1" i="1" dirty="0"/>
              <a:t>Entre Cannes et Nice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201EE122-02D7-47DF-8039-26FB466D0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1" t="21538" r="51271" b="22077"/>
          <a:stretch/>
        </p:blipFill>
        <p:spPr>
          <a:xfrm>
            <a:off x="488197" y="2115518"/>
            <a:ext cx="3932695" cy="36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355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3 (3)">
            <a:extLst>
              <a:ext uri="{FF2B5EF4-FFF2-40B4-BE49-F238E27FC236}">
                <a16:creationId xmlns:a16="http://schemas.microsoft.com/office/drawing/2014/main" xmlns="" id="{876DC41A-DBF1-4EDA-98E1-BF1BB7C2B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849" y="78460"/>
            <a:ext cx="4465812" cy="29675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9ABF8A1-ECCE-4460-A1AA-1318F2B75901}"/>
              </a:ext>
            </a:extLst>
          </p:cNvPr>
          <p:cNvSpPr txBox="1"/>
          <p:nvPr/>
        </p:nvSpPr>
        <p:spPr>
          <a:xfrm>
            <a:off x="2015833" y="6175275"/>
            <a:ext cx="51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Cèdres – Grasse – Alpes Maritimes</a:t>
            </a:r>
          </a:p>
        </p:txBody>
      </p:sp>
      <p:pic>
        <p:nvPicPr>
          <p:cNvPr id="5" name="Image 4" descr="3 (4)">
            <a:extLst>
              <a:ext uri="{FF2B5EF4-FFF2-40B4-BE49-F238E27FC236}">
                <a16:creationId xmlns:a16="http://schemas.microsoft.com/office/drawing/2014/main" xmlns="" id="{BF57582C-F915-406C-8B30-1FC1CE330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2337" y="78459"/>
            <a:ext cx="4465814" cy="2967592"/>
          </a:xfrm>
          <a:prstGeom prst="rect">
            <a:avLst/>
          </a:prstGeom>
        </p:spPr>
      </p:pic>
      <p:pic>
        <p:nvPicPr>
          <p:cNvPr id="6" name="Image 5" descr="3 (24)">
            <a:extLst>
              <a:ext uri="{FF2B5EF4-FFF2-40B4-BE49-F238E27FC236}">
                <a16:creationId xmlns:a16="http://schemas.microsoft.com/office/drawing/2014/main" xmlns="" id="{88056046-B2E7-47BC-8B70-04A06B866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849" y="3126867"/>
            <a:ext cx="4465812" cy="2967591"/>
          </a:xfrm>
          <a:prstGeom prst="rect">
            <a:avLst/>
          </a:prstGeom>
        </p:spPr>
      </p:pic>
      <p:pic>
        <p:nvPicPr>
          <p:cNvPr id="7" name="Image 6" descr="Une image contenant arbre, ciel, extérieur, sport aquatique&#10;&#10;Description générée automatiquement">
            <a:extLst>
              <a:ext uri="{FF2B5EF4-FFF2-40B4-BE49-F238E27FC236}">
                <a16:creationId xmlns:a16="http://schemas.microsoft.com/office/drawing/2014/main" xmlns="" id="{551788A5-8FEC-4D55-B1AB-FF46D1C59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2337" y="3126867"/>
            <a:ext cx="4465815" cy="29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9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3 (7)">
            <a:extLst>
              <a:ext uri="{FF2B5EF4-FFF2-40B4-BE49-F238E27FC236}">
                <a16:creationId xmlns:a16="http://schemas.microsoft.com/office/drawing/2014/main" xmlns="" id="{F3A17839-DA8A-449A-8144-4247EE3943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1404" y="67301"/>
            <a:ext cx="4451471" cy="29203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18F74BB-56D9-4246-BD0A-C035D6EA5DF5}"/>
              </a:ext>
            </a:extLst>
          </p:cNvPr>
          <p:cNvSpPr txBox="1"/>
          <p:nvPr/>
        </p:nvSpPr>
        <p:spPr>
          <a:xfrm>
            <a:off x="2015833" y="6175275"/>
            <a:ext cx="51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Cèdres – Grasse – Alpes Maritimes</a:t>
            </a:r>
          </a:p>
        </p:txBody>
      </p:sp>
      <p:pic>
        <p:nvPicPr>
          <p:cNvPr id="5" name="Image 4" descr="3 (8)">
            <a:extLst>
              <a:ext uri="{FF2B5EF4-FFF2-40B4-BE49-F238E27FC236}">
                <a16:creationId xmlns:a16="http://schemas.microsoft.com/office/drawing/2014/main" xmlns="" id="{EFD4CEF9-DFA8-4398-B854-B14B2BE64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241" y="67301"/>
            <a:ext cx="4451471" cy="2920327"/>
          </a:xfrm>
          <a:prstGeom prst="rect">
            <a:avLst/>
          </a:prstGeom>
        </p:spPr>
      </p:pic>
      <p:pic>
        <p:nvPicPr>
          <p:cNvPr id="6" name="Image 5" descr="3 (12)">
            <a:extLst>
              <a:ext uri="{FF2B5EF4-FFF2-40B4-BE49-F238E27FC236}">
                <a16:creationId xmlns:a16="http://schemas.microsoft.com/office/drawing/2014/main" xmlns="" id="{C81A6DCA-3A59-4F02-8175-516284398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1404" y="3065203"/>
            <a:ext cx="4448246" cy="2962754"/>
          </a:xfrm>
          <a:prstGeom prst="rect">
            <a:avLst/>
          </a:prstGeom>
        </p:spPr>
      </p:pic>
      <p:pic>
        <p:nvPicPr>
          <p:cNvPr id="7" name="Image 6" descr="3 (14)">
            <a:extLst>
              <a:ext uri="{FF2B5EF4-FFF2-40B4-BE49-F238E27FC236}">
                <a16:creationId xmlns:a16="http://schemas.microsoft.com/office/drawing/2014/main" xmlns="" id="{F58B5E8D-A8AA-4F62-B3A7-CB8F7F0A3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466" y="3061086"/>
            <a:ext cx="4448246" cy="29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163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3 (17)">
            <a:extLst>
              <a:ext uri="{FF2B5EF4-FFF2-40B4-BE49-F238E27FC236}">
                <a16:creationId xmlns:a16="http://schemas.microsoft.com/office/drawing/2014/main" xmlns="" id="{6D605222-C25C-4072-BF71-BE310181C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509" y="86209"/>
            <a:ext cx="4355429" cy="29049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461D57A-167F-44C9-BC97-036858B7B247}"/>
              </a:ext>
            </a:extLst>
          </p:cNvPr>
          <p:cNvSpPr txBox="1"/>
          <p:nvPr/>
        </p:nvSpPr>
        <p:spPr>
          <a:xfrm>
            <a:off x="2015833" y="6175275"/>
            <a:ext cx="51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Cèdres – Grasse – Alpes Maritimes</a:t>
            </a:r>
          </a:p>
        </p:txBody>
      </p:sp>
      <p:pic>
        <p:nvPicPr>
          <p:cNvPr id="5" name="Image 4" descr="Une image contenant ciel, arbre, extérieur, personne&#10;&#10;Description générée automatiquement">
            <a:extLst>
              <a:ext uri="{FF2B5EF4-FFF2-40B4-BE49-F238E27FC236}">
                <a16:creationId xmlns:a16="http://schemas.microsoft.com/office/drawing/2014/main" xmlns="" id="{B24CD62D-AAE3-4A2E-BD19-7E0943A3F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613" y="3076796"/>
            <a:ext cx="4353325" cy="2904964"/>
          </a:xfrm>
          <a:prstGeom prst="rect">
            <a:avLst/>
          </a:prstGeom>
        </p:spPr>
      </p:pic>
      <p:pic>
        <p:nvPicPr>
          <p:cNvPr id="7" name="Image 6" descr="Une image contenant extérieur, personne, ciel, arbre&#10;&#10;Description générée automatiquement">
            <a:extLst>
              <a:ext uri="{FF2B5EF4-FFF2-40B4-BE49-F238E27FC236}">
                <a16:creationId xmlns:a16="http://schemas.microsoft.com/office/drawing/2014/main" xmlns="" id="{D73B6926-BCEE-407A-8BA8-316AEF2D8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4508" y="86210"/>
            <a:ext cx="4549983" cy="2904964"/>
          </a:xfrm>
          <a:prstGeom prst="rect">
            <a:avLst/>
          </a:prstGeom>
        </p:spPr>
      </p:pic>
      <p:pic>
        <p:nvPicPr>
          <p:cNvPr id="9" name="Image 8" descr="Une image contenant texte, personne, intérieur, enfant&#10;&#10;Description générée automatiquement">
            <a:extLst>
              <a:ext uri="{FF2B5EF4-FFF2-40B4-BE49-F238E27FC236}">
                <a16:creationId xmlns:a16="http://schemas.microsoft.com/office/drawing/2014/main" xmlns="" id="{16677667-C44C-4CD4-A311-5DEC4DCB7B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5011" y="3076796"/>
            <a:ext cx="4548975" cy="29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502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3 (19)">
            <a:extLst>
              <a:ext uri="{FF2B5EF4-FFF2-40B4-BE49-F238E27FC236}">
                <a16:creationId xmlns:a16="http://schemas.microsoft.com/office/drawing/2014/main" xmlns="" id="{12C819C0-75EF-493D-9F99-6A413CC96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348" y="74585"/>
            <a:ext cx="4433326" cy="29460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2FDA2A6-CDA8-4A2B-BDA5-48A2385D0900}"/>
              </a:ext>
            </a:extLst>
          </p:cNvPr>
          <p:cNvSpPr txBox="1"/>
          <p:nvPr/>
        </p:nvSpPr>
        <p:spPr>
          <a:xfrm>
            <a:off x="2015833" y="6175275"/>
            <a:ext cx="51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Cèdres – Grasse – Alpes Maritimes</a:t>
            </a:r>
          </a:p>
        </p:txBody>
      </p:sp>
      <p:pic>
        <p:nvPicPr>
          <p:cNvPr id="5" name="Image 4" descr="3 (10)">
            <a:extLst>
              <a:ext uri="{FF2B5EF4-FFF2-40B4-BE49-F238E27FC236}">
                <a16:creationId xmlns:a16="http://schemas.microsoft.com/office/drawing/2014/main" xmlns="" id="{D32EDD62-E08A-4C2A-9E07-964270BA4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74585"/>
            <a:ext cx="4455749" cy="29460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9BADB7F-808E-47F7-A321-5729802CE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1404" y="3068663"/>
            <a:ext cx="4461575" cy="2946005"/>
          </a:xfrm>
          <a:prstGeom prst="rect">
            <a:avLst/>
          </a:prstGeom>
        </p:spPr>
      </p:pic>
      <p:pic>
        <p:nvPicPr>
          <p:cNvPr id="8" name="Image 7" descr="Une image contenant arbre, ciel, extérieur, eau&#10;&#10;Description générée automatiquement">
            <a:extLst>
              <a:ext uri="{FF2B5EF4-FFF2-40B4-BE49-F238E27FC236}">
                <a16:creationId xmlns:a16="http://schemas.microsoft.com/office/drawing/2014/main" xmlns="" id="{1C42DE71-C983-4086-B227-663478491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348" y="3068664"/>
            <a:ext cx="4434891" cy="294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279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B9DB01D-5BE8-4ADF-A288-EB77D009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51852" y="255807"/>
            <a:ext cx="2640295" cy="12629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3AC71F-5417-4031-A696-EA1B26A08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721" y="4035370"/>
            <a:ext cx="5281047" cy="1576549"/>
          </a:xfrm>
        </p:spPr>
        <p:txBody>
          <a:bodyPr>
            <a:normAutofit fontScale="90000"/>
          </a:bodyPr>
          <a:lstStyle/>
          <a:p>
            <a:r>
              <a:rPr lang="fr-FR" sz="6700" b="1" dirty="0">
                <a:solidFill>
                  <a:srgbClr val="0099CC"/>
                </a:solidFill>
              </a:rPr>
              <a:t>Les Dauphins </a:t>
            </a: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3100" b="1" i="1" dirty="0"/>
              <a:t>Var (83)</a:t>
            </a:r>
            <a:br>
              <a:rPr lang="fr-FR" sz="3100" b="1" i="1" dirty="0"/>
            </a:br>
            <a:r>
              <a:rPr lang="fr-FR" sz="3100" b="1" i="1" dirty="0"/>
              <a:t>Entre Toulon et Marseille, </a:t>
            </a:r>
            <a:br>
              <a:rPr lang="fr-FR" sz="3100" b="1" i="1" dirty="0"/>
            </a:br>
            <a:r>
              <a:rPr lang="fr-FR" sz="3100" b="1" i="1" dirty="0"/>
              <a:t>à proximité </a:t>
            </a:r>
            <a:br>
              <a:rPr lang="fr-FR" sz="3100" b="1" i="1" dirty="0"/>
            </a:br>
            <a:r>
              <a:rPr lang="fr-FR" sz="3100" b="1" i="1" dirty="0"/>
              <a:t>des Calanques de Cassis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4BCAAC2D-87AD-4559-B857-260344CE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" t="22496" r="51186" b="22616"/>
          <a:stretch/>
        </p:blipFill>
        <p:spPr>
          <a:xfrm>
            <a:off x="294468" y="2260814"/>
            <a:ext cx="3940444" cy="35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066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4B3B6C5-7E53-48AB-B1C0-ADCFB2BD3892}"/>
              </a:ext>
            </a:extLst>
          </p:cNvPr>
          <p:cNvSpPr txBox="1"/>
          <p:nvPr/>
        </p:nvSpPr>
        <p:spPr>
          <a:xfrm>
            <a:off x="2009599" y="6179375"/>
            <a:ext cx="512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Dauphins – Saint Cyr sur Mer – Var</a:t>
            </a:r>
          </a:p>
        </p:txBody>
      </p:sp>
      <p:pic>
        <p:nvPicPr>
          <p:cNvPr id="5" name="Image 4" descr="4 (3)">
            <a:extLst>
              <a:ext uri="{FF2B5EF4-FFF2-40B4-BE49-F238E27FC236}">
                <a16:creationId xmlns:a16="http://schemas.microsoft.com/office/drawing/2014/main" xmlns="" id="{FBB2FEA6-182C-4354-8CFF-51B4D7922F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5512" y="3117250"/>
            <a:ext cx="4469488" cy="2968207"/>
          </a:xfrm>
          <a:prstGeom prst="rect">
            <a:avLst/>
          </a:prstGeom>
        </p:spPr>
      </p:pic>
      <p:pic>
        <p:nvPicPr>
          <p:cNvPr id="7" name="Image 6" descr="Une image contenant arbre, plante, extérieur, peuplier&#10;&#10;Description générée automatiquement">
            <a:extLst>
              <a:ext uri="{FF2B5EF4-FFF2-40B4-BE49-F238E27FC236}">
                <a16:creationId xmlns:a16="http://schemas.microsoft.com/office/drawing/2014/main" xmlns="" id="{08867EC9-5FE7-49DF-B8D0-284692B60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50970" y="73334"/>
            <a:ext cx="4001294" cy="6012123"/>
          </a:xfrm>
          <a:prstGeom prst="rect">
            <a:avLst/>
          </a:prstGeom>
        </p:spPr>
      </p:pic>
      <p:pic>
        <p:nvPicPr>
          <p:cNvPr id="11" name="Image 10" descr="Une image contenant arbre, extérieur, porche&#10;&#10;Description générée automatiquement">
            <a:extLst>
              <a:ext uri="{FF2B5EF4-FFF2-40B4-BE49-F238E27FC236}">
                <a16:creationId xmlns:a16="http://schemas.microsoft.com/office/drawing/2014/main" xmlns="" id="{060E3DE9-CB31-49A5-8018-A1FAD92F6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5513" y="73334"/>
            <a:ext cx="4459862" cy="29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59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4 (4)">
            <a:extLst>
              <a:ext uri="{FF2B5EF4-FFF2-40B4-BE49-F238E27FC236}">
                <a16:creationId xmlns:a16="http://schemas.microsoft.com/office/drawing/2014/main" xmlns="" id="{82C2B8F4-D45E-4DC8-93FA-FAD76D40B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0114" y="97832"/>
            <a:ext cx="4444762" cy="295860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EBC013A-FAE8-4F19-A03E-ACE04B09933A}"/>
              </a:ext>
            </a:extLst>
          </p:cNvPr>
          <p:cNvSpPr txBox="1"/>
          <p:nvPr/>
        </p:nvSpPr>
        <p:spPr>
          <a:xfrm>
            <a:off x="2009599" y="6179375"/>
            <a:ext cx="512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Dauphins – Saint Cyr sur Mer – Var</a:t>
            </a:r>
          </a:p>
        </p:txBody>
      </p:sp>
      <p:pic>
        <p:nvPicPr>
          <p:cNvPr id="5" name="Image 4" descr="4 (10)">
            <a:extLst>
              <a:ext uri="{FF2B5EF4-FFF2-40B4-BE49-F238E27FC236}">
                <a16:creationId xmlns:a16="http://schemas.microsoft.com/office/drawing/2014/main" xmlns="" id="{9C980F95-4FE6-4FDB-A6E2-6DD561F46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9123" y="97833"/>
            <a:ext cx="4444762" cy="2954057"/>
          </a:xfrm>
          <a:prstGeom prst="rect">
            <a:avLst/>
          </a:prstGeom>
        </p:spPr>
      </p:pic>
      <p:pic>
        <p:nvPicPr>
          <p:cNvPr id="7" name="Image 6" descr="Une image contenant arbre, extérieur, bâtiment, porche&#10;&#10;Description générée automatiquement">
            <a:extLst>
              <a:ext uri="{FF2B5EF4-FFF2-40B4-BE49-F238E27FC236}">
                <a16:creationId xmlns:a16="http://schemas.microsoft.com/office/drawing/2014/main" xmlns="" id="{1F3CE53E-49E0-48DC-B83A-7E06E543E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0115" y="3140776"/>
            <a:ext cx="4444762" cy="2951884"/>
          </a:xfrm>
          <a:prstGeom prst="rect">
            <a:avLst/>
          </a:prstGeom>
        </p:spPr>
      </p:pic>
      <p:pic>
        <p:nvPicPr>
          <p:cNvPr id="8" name="Image 7" descr="4 (7)">
            <a:extLst>
              <a:ext uri="{FF2B5EF4-FFF2-40B4-BE49-F238E27FC236}">
                <a16:creationId xmlns:a16="http://schemas.microsoft.com/office/drawing/2014/main" xmlns="" id="{27436F1B-A49A-4B02-9D75-D6E867D2F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9123" y="3134050"/>
            <a:ext cx="4444762" cy="29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943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6FE6875-D522-4CFC-8C6E-3A0F3344690A}"/>
              </a:ext>
            </a:extLst>
          </p:cNvPr>
          <p:cNvSpPr txBox="1"/>
          <p:nvPr/>
        </p:nvSpPr>
        <p:spPr>
          <a:xfrm>
            <a:off x="2009599" y="6179375"/>
            <a:ext cx="512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Dauphins – Saint Cyr sur Mer – Var</a:t>
            </a:r>
          </a:p>
        </p:txBody>
      </p:sp>
      <p:pic>
        <p:nvPicPr>
          <p:cNvPr id="5" name="Image 4" descr="Une image contenant arbre, ciel, extérieur, eau&#10;&#10;Description générée automatiquement">
            <a:extLst>
              <a:ext uri="{FF2B5EF4-FFF2-40B4-BE49-F238E27FC236}">
                <a16:creationId xmlns:a16="http://schemas.microsoft.com/office/drawing/2014/main" xmlns="" id="{82BC2CE5-E594-42BC-B212-4FB762CE4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366" y="83375"/>
            <a:ext cx="4431440" cy="2954293"/>
          </a:xfrm>
          <a:prstGeom prst="rect">
            <a:avLst/>
          </a:prstGeom>
        </p:spPr>
      </p:pic>
      <p:pic>
        <p:nvPicPr>
          <p:cNvPr id="11" name="Image 10" descr="Une image contenant personne, extérieur, portant, lunettes&#10;&#10;Description générée automatiquement">
            <a:extLst>
              <a:ext uri="{FF2B5EF4-FFF2-40B4-BE49-F238E27FC236}">
                <a16:creationId xmlns:a16="http://schemas.microsoft.com/office/drawing/2014/main" xmlns="" id="{87ACD57E-8731-4FE3-8F93-B0ACA0654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23675" y="3097056"/>
            <a:ext cx="4438958" cy="2948030"/>
          </a:xfrm>
          <a:prstGeom prst="rect">
            <a:avLst/>
          </a:prstGeom>
        </p:spPr>
      </p:pic>
      <p:pic>
        <p:nvPicPr>
          <p:cNvPr id="13" name="Image 12" descr="Une image contenant arbre, extérieur, ciel, personne&#10;&#10;Description générée automatiquement">
            <a:extLst>
              <a:ext uri="{FF2B5EF4-FFF2-40B4-BE49-F238E27FC236}">
                <a16:creationId xmlns:a16="http://schemas.microsoft.com/office/drawing/2014/main" xmlns="" id="{D424A076-23B2-4858-8917-8FFED00F8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366" y="3097056"/>
            <a:ext cx="4431440" cy="2943712"/>
          </a:xfrm>
          <a:prstGeom prst="rect">
            <a:avLst/>
          </a:prstGeom>
        </p:spPr>
      </p:pic>
      <p:pic>
        <p:nvPicPr>
          <p:cNvPr id="15" name="Image 14" descr="Une image contenant personne, groupe, sport, plusieurs&#10;&#10;Description générée automatiquement">
            <a:extLst>
              <a:ext uri="{FF2B5EF4-FFF2-40B4-BE49-F238E27FC236}">
                <a16:creationId xmlns:a16="http://schemas.microsoft.com/office/drawing/2014/main" xmlns="" id="{CE9FED9D-531B-4037-8C96-253F6F62CD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23675" y="83375"/>
            <a:ext cx="4438958" cy="29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93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E983CD8-8E37-44AC-B920-422E57D48E96}"/>
              </a:ext>
            </a:extLst>
          </p:cNvPr>
          <p:cNvSpPr txBox="1"/>
          <p:nvPr/>
        </p:nvSpPr>
        <p:spPr>
          <a:xfrm>
            <a:off x="2009599" y="6179375"/>
            <a:ext cx="512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Les Dauphins – Saint Cyr sur Mer – Var</a:t>
            </a:r>
          </a:p>
        </p:txBody>
      </p:sp>
      <p:pic>
        <p:nvPicPr>
          <p:cNvPr id="12" name="Image 11" descr="Une image contenant arbre, extérieur, herbe, personne&#10;&#10;Description générée automatiquement">
            <a:extLst>
              <a:ext uri="{FF2B5EF4-FFF2-40B4-BE49-F238E27FC236}">
                <a16:creationId xmlns:a16="http://schemas.microsoft.com/office/drawing/2014/main" xmlns="" id="{2B37D6F2-C079-417F-A514-A2DB74967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5931" y="82979"/>
            <a:ext cx="4438957" cy="2954293"/>
          </a:xfrm>
          <a:prstGeom prst="rect">
            <a:avLst/>
          </a:prstGeom>
        </p:spPr>
      </p:pic>
      <p:pic>
        <p:nvPicPr>
          <p:cNvPr id="14" name="Image 13" descr="Une image contenant personne, plancher, groupe, plusieurs&#10;&#10;Description générée automatiquement">
            <a:extLst>
              <a:ext uri="{FF2B5EF4-FFF2-40B4-BE49-F238E27FC236}">
                <a16:creationId xmlns:a16="http://schemas.microsoft.com/office/drawing/2014/main" xmlns="" id="{47C60B34-A67D-46C3-89E6-3A84D90B2B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182" y="82978"/>
            <a:ext cx="4482888" cy="2954293"/>
          </a:xfrm>
          <a:prstGeom prst="rect">
            <a:avLst/>
          </a:prstGeom>
        </p:spPr>
      </p:pic>
      <p:pic>
        <p:nvPicPr>
          <p:cNvPr id="16" name="Image 15" descr="Une image contenant extérieur&#10;&#10;Description générée automatiquement">
            <a:extLst>
              <a:ext uri="{FF2B5EF4-FFF2-40B4-BE49-F238E27FC236}">
                <a16:creationId xmlns:a16="http://schemas.microsoft.com/office/drawing/2014/main" xmlns="" id="{2A4C7FAE-2C82-4EC2-99A7-EA5BCD6F9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15931" y="3131177"/>
            <a:ext cx="4438957" cy="2954293"/>
          </a:xfrm>
          <a:prstGeom prst="rect">
            <a:avLst/>
          </a:prstGeom>
        </p:spPr>
      </p:pic>
      <p:pic>
        <p:nvPicPr>
          <p:cNvPr id="18" name="Image 17" descr="Une image contenant bateau, eau, extérieur, ciel&#10;&#10;Description générée automatiquement">
            <a:extLst>
              <a:ext uri="{FF2B5EF4-FFF2-40B4-BE49-F238E27FC236}">
                <a16:creationId xmlns:a16="http://schemas.microsoft.com/office/drawing/2014/main" xmlns="" id="{871D4EEA-3C5C-49E4-A5D1-36B60848D8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183" y="3131176"/>
            <a:ext cx="4482888" cy="29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960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1052" y="-27384"/>
            <a:ext cx="9206103" cy="16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ulle ronde 3"/>
          <p:cNvSpPr>
            <a:spLocks noChangeAspect="1"/>
          </p:cNvSpPr>
          <p:nvPr/>
        </p:nvSpPr>
        <p:spPr>
          <a:xfrm>
            <a:off x="5166626" y="2810315"/>
            <a:ext cx="2376265" cy="2477075"/>
          </a:xfrm>
          <a:prstGeom prst="wedgeEllipseCallout">
            <a:avLst>
              <a:gd name="adj1" fmla="val -25553"/>
              <a:gd name="adj2" fmla="val -59930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4500" b="1" dirty="0">
                <a:solidFill>
                  <a:schemeClr val="tx2"/>
                </a:solidFill>
              </a:rPr>
              <a:t>-10%*</a:t>
            </a:r>
          </a:p>
          <a:p>
            <a:pPr algn="ctr"/>
            <a:r>
              <a:rPr lang="fr-FR" sz="2400" b="1" dirty="0">
                <a:solidFill>
                  <a:schemeClr val="tx2"/>
                </a:solidFill>
              </a:rPr>
              <a:t>toute l’année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5949280"/>
            <a:ext cx="87129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b="1" dirty="0"/>
              <a:t>* Réservée aux parents d’élèves, enseignants et salariés des établissements salésiens sur présentation d’un justificatif .  Offre cumulable avec  les autres promotions de la brochure uniquement. Valable pour un séjour de 3 personnes d’une durée d’une </a:t>
            </a:r>
            <a:r>
              <a:rPr lang="fr-FR" sz="1300" b="1" dirty="0" smtClean="0"/>
              <a:t>semaine, en </a:t>
            </a:r>
            <a:r>
              <a:rPr lang="fr-FR" sz="1300" b="1" smtClean="0"/>
              <a:t>pension complète. </a:t>
            </a:r>
            <a:endParaRPr lang="fr-FR" sz="13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353325" y="1052736"/>
            <a:ext cx="5755179" cy="523220"/>
          </a:xfrm>
          <a:prstGeom prst="rect">
            <a:avLst/>
          </a:prstGeom>
          <a:solidFill>
            <a:srgbClr val="FF56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Avantage pour les écoles salésiennes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xmlns="" id="{CF5ED278-A10E-4B20-AB04-2F5BAF2C9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47263" y="2924586"/>
            <a:ext cx="2342072" cy="25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6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A4D1CA-9528-4ED9-B5D9-2479C373FE80}"/>
              </a:ext>
            </a:extLst>
          </p:cNvPr>
          <p:cNvSpPr/>
          <p:nvPr/>
        </p:nvSpPr>
        <p:spPr>
          <a:xfrm>
            <a:off x="0" y="0"/>
            <a:ext cx="9144000" cy="35181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5AEEE99-AD99-4392-860F-C75F00AD2EFA}"/>
              </a:ext>
            </a:extLst>
          </p:cNvPr>
          <p:cNvSpPr txBox="1"/>
          <p:nvPr/>
        </p:nvSpPr>
        <p:spPr>
          <a:xfrm>
            <a:off x="4012977" y="3925077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Pour nous contacter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Internet : </a:t>
            </a:r>
            <a:r>
              <a:rPr lang="fr-FR" u="sng" dirty="0">
                <a:solidFill>
                  <a:srgbClr val="3499DB"/>
                </a:solidFill>
                <a:effectLst/>
                <a:hlinkClick r:id="rId2"/>
              </a:rPr>
              <a:t>www.aec-vacances.com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E-mail : </a:t>
            </a:r>
            <a:r>
              <a:rPr lang="fr-FR" u="sng" dirty="0">
                <a:solidFill>
                  <a:srgbClr val="3499DB"/>
                </a:solidFill>
                <a:effectLst/>
                <a:hlinkClick r:id="rId3"/>
              </a:rPr>
              <a:t>contact@aec-vacances.com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Téléphone : 04 50 02 90 74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Adresse : AEC Vacances - BP54 - 74230 Thônes</a:t>
            </a:r>
          </a:p>
        </p:txBody>
      </p:sp>
      <p:pic>
        <p:nvPicPr>
          <p:cNvPr id="1026" name="Picture 2" descr="Chiffres Facebook – 2021">
            <a:extLst>
              <a:ext uri="{FF2B5EF4-FFF2-40B4-BE49-F238E27FC236}">
                <a16:creationId xmlns:a16="http://schemas.microsoft.com/office/drawing/2014/main" xmlns="" id="{91A1C81D-BF0B-4F4C-BAD2-D36640E7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91016" y="5899223"/>
            <a:ext cx="1114795" cy="7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agram — Wikipédia">
            <a:extLst>
              <a:ext uri="{FF2B5EF4-FFF2-40B4-BE49-F238E27FC236}">
                <a16:creationId xmlns:a16="http://schemas.microsoft.com/office/drawing/2014/main" xmlns="" id="{18B2219D-7C01-4B0C-800B-A5B1DCE3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80512" y="5914810"/>
            <a:ext cx="759903" cy="75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364B1CBA-E356-47AE-8A65-B2D7447AD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4461" y="3975315"/>
            <a:ext cx="2640295" cy="12629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33F427A-E821-4EAB-B561-BF8D9AA39A03}"/>
              </a:ext>
            </a:extLst>
          </p:cNvPr>
          <p:cNvSpPr txBox="1"/>
          <p:nvPr/>
        </p:nvSpPr>
        <p:spPr>
          <a:xfrm>
            <a:off x="1266332" y="6094707"/>
            <a:ext cx="4367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Retrouvez-nous sur les réseaux sociaux 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B9E3CAD-7AB9-493C-8351-C39B1224DC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04403" y="1070837"/>
            <a:ext cx="1508574" cy="2135575"/>
          </a:xfrm>
          <a:prstGeom prst="rect">
            <a:avLst/>
          </a:prstGeom>
        </p:spPr>
      </p:pic>
      <p:pic>
        <p:nvPicPr>
          <p:cNvPr id="12" name="Image 11" descr="Une image contenant texte, personne, femme, femelle&#10;&#10;Description générée automatiquement">
            <a:extLst>
              <a:ext uri="{FF2B5EF4-FFF2-40B4-BE49-F238E27FC236}">
                <a16:creationId xmlns:a16="http://schemas.microsoft.com/office/drawing/2014/main" xmlns="" id="{CCA3A8A3-29EA-4D36-A3F6-D1D963382C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39348" y="1082340"/>
            <a:ext cx="1508574" cy="21240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135D8B7-BE40-4FD1-AA90-BB94F0B833E6}"/>
              </a:ext>
            </a:extLst>
          </p:cNvPr>
          <p:cNvSpPr txBox="1"/>
          <p:nvPr/>
        </p:nvSpPr>
        <p:spPr>
          <a:xfrm>
            <a:off x="2497906" y="235915"/>
            <a:ext cx="4148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Demandez nos brochures !</a:t>
            </a:r>
          </a:p>
        </p:txBody>
      </p:sp>
    </p:spTree>
    <p:extLst>
      <p:ext uri="{BB962C8B-B14F-4D97-AF65-F5344CB8AC3E}">
        <p14:creationId xmlns:p14="http://schemas.microsoft.com/office/powerpoint/2010/main" xmlns="" val="134923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CC0BB687-46A4-4A69-AF57-E3631355F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66152" y="266143"/>
            <a:ext cx="2411695" cy="1153594"/>
          </a:xfrm>
          <a:prstGeom prst="rect">
            <a:avLst/>
          </a:prstGeom>
        </p:spPr>
      </p:pic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10F2CDEA-6DC5-41EE-BFA8-A9D0FB5A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71" t="32260" r="22596" b="33841"/>
          <a:stretch/>
        </p:blipFill>
        <p:spPr>
          <a:xfrm>
            <a:off x="1397092" y="2243378"/>
            <a:ext cx="3419006" cy="32053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CD10EF2-5DF9-4C83-98F2-6AF21CEA0F21}"/>
              </a:ext>
            </a:extLst>
          </p:cNvPr>
          <p:cNvSpPr txBox="1"/>
          <p:nvPr/>
        </p:nvSpPr>
        <p:spPr>
          <a:xfrm>
            <a:off x="4657241" y="2859437"/>
            <a:ext cx="3387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Nos 5 destinations vues du ciel</a:t>
            </a:r>
          </a:p>
        </p:txBody>
      </p:sp>
    </p:spTree>
    <p:extLst>
      <p:ext uri="{BB962C8B-B14F-4D97-AF65-F5344CB8AC3E}">
        <p14:creationId xmlns:p14="http://schemas.microsoft.com/office/powerpoint/2010/main" xmlns="" val="178992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B9DB01D-5BE8-4ADF-A288-EB77D009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51852" y="255807"/>
            <a:ext cx="2640295" cy="12629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3AC71F-5417-4031-A696-EA1B26A08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302" y="4035370"/>
            <a:ext cx="4726983" cy="1576549"/>
          </a:xfrm>
        </p:spPr>
        <p:txBody>
          <a:bodyPr>
            <a:normAutofit fontScale="90000"/>
          </a:bodyPr>
          <a:lstStyle/>
          <a:p>
            <a:r>
              <a:rPr lang="fr-FR" sz="6700" b="1" dirty="0">
                <a:solidFill>
                  <a:schemeClr val="accent2"/>
                </a:solidFill>
              </a:rPr>
              <a:t>Forgeassoud</a:t>
            </a: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5400" b="1" dirty="0"/>
              <a:t/>
            </a:r>
            <a:br>
              <a:rPr lang="fr-FR" sz="5400" b="1" dirty="0"/>
            </a:br>
            <a:r>
              <a:rPr lang="fr-FR" sz="3100" b="1" i="1" dirty="0"/>
              <a:t>Haute-Savoie (74)</a:t>
            </a:r>
            <a:br>
              <a:rPr lang="fr-FR" sz="3100" b="1" i="1" dirty="0"/>
            </a:br>
            <a:r>
              <a:rPr lang="fr-FR" sz="3100" b="1" i="1" dirty="0"/>
              <a:t>Entre Annecy, La Clusaz et Le Grand Bornand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CF07E576-0E87-435E-82F0-0FFCE30C7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4" t="22676" r="54195" b="22316"/>
          <a:stretch/>
        </p:blipFill>
        <p:spPr>
          <a:xfrm>
            <a:off x="391332" y="2204634"/>
            <a:ext cx="3707970" cy="35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1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 (2)">
            <a:extLst>
              <a:ext uri="{FF2B5EF4-FFF2-40B4-BE49-F238E27FC236}">
                <a16:creationId xmlns:a16="http://schemas.microsoft.com/office/drawing/2014/main" xmlns="" id="{0F28383E-3F61-464F-B1A0-077BE6085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311" y="164003"/>
            <a:ext cx="4430127" cy="29547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C5015A4-09C9-4787-AED9-395A09BF3DBC}"/>
              </a:ext>
            </a:extLst>
          </p:cNvPr>
          <p:cNvSpPr txBox="1"/>
          <p:nvPr/>
        </p:nvSpPr>
        <p:spPr>
          <a:xfrm>
            <a:off x="1580169" y="6232681"/>
            <a:ext cx="598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Forgeassoud – Saint Jean de Sixt – Haute Savoie</a:t>
            </a:r>
          </a:p>
        </p:txBody>
      </p:sp>
      <p:pic>
        <p:nvPicPr>
          <p:cNvPr id="5" name="Image 4" descr="1 (14)">
            <a:extLst>
              <a:ext uri="{FF2B5EF4-FFF2-40B4-BE49-F238E27FC236}">
                <a16:creationId xmlns:a16="http://schemas.microsoft.com/office/drawing/2014/main" xmlns="" id="{788377EF-FDEB-4425-95A8-335F2C611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08850" y="164003"/>
            <a:ext cx="4445861" cy="2954787"/>
          </a:xfrm>
          <a:prstGeom prst="rect">
            <a:avLst/>
          </a:prstGeom>
        </p:spPr>
      </p:pic>
      <p:pic>
        <p:nvPicPr>
          <p:cNvPr id="6" name="Image 5" descr="1 (6)">
            <a:extLst>
              <a:ext uri="{FF2B5EF4-FFF2-40B4-BE49-F238E27FC236}">
                <a16:creationId xmlns:a16="http://schemas.microsoft.com/office/drawing/2014/main" xmlns="" id="{CA434DA8-1508-4E03-94E8-E6BE8833A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668" y="3224000"/>
            <a:ext cx="4430128" cy="2954785"/>
          </a:xfrm>
          <a:prstGeom prst="rect">
            <a:avLst/>
          </a:prstGeom>
        </p:spPr>
      </p:pic>
      <p:pic>
        <p:nvPicPr>
          <p:cNvPr id="7" name="Image 6" descr="1 (16)">
            <a:extLst>
              <a:ext uri="{FF2B5EF4-FFF2-40B4-BE49-F238E27FC236}">
                <a16:creationId xmlns:a16="http://schemas.microsoft.com/office/drawing/2014/main" xmlns="" id="{9109834A-C021-4366-B419-B7D6A9F6FA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08852" y="3224000"/>
            <a:ext cx="4445859" cy="29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53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D6C2CBF-3970-4763-84E9-CD8EB7B47733}"/>
              </a:ext>
            </a:extLst>
          </p:cNvPr>
          <p:cNvSpPr txBox="1"/>
          <p:nvPr/>
        </p:nvSpPr>
        <p:spPr>
          <a:xfrm>
            <a:off x="1580169" y="6232681"/>
            <a:ext cx="598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Forgeassoud – Saint Jean de Sixt – Haute Savoie</a:t>
            </a:r>
          </a:p>
        </p:txBody>
      </p:sp>
      <p:pic>
        <p:nvPicPr>
          <p:cNvPr id="5" name="Image 4" descr="Une image contenant terrain, extérieur, ciel&#10;&#10;Description générée automatiquement">
            <a:extLst>
              <a:ext uri="{FF2B5EF4-FFF2-40B4-BE49-F238E27FC236}">
                <a16:creationId xmlns:a16="http://schemas.microsoft.com/office/drawing/2014/main" xmlns="" id="{4F082C51-0D06-426B-9B2D-53BDBC0A2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73478" y="45937"/>
            <a:ext cx="4166278" cy="6249417"/>
          </a:xfrm>
          <a:prstGeom prst="rect">
            <a:avLst/>
          </a:prstGeom>
        </p:spPr>
      </p:pic>
      <p:pic>
        <p:nvPicPr>
          <p:cNvPr id="9" name="Image 8" descr="Une image contenant fenêtre, bâtiment, intérieur, pièce&#10;&#10;Description générée automatiquement">
            <a:extLst>
              <a:ext uri="{FF2B5EF4-FFF2-40B4-BE49-F238E27FC236}">
                <a16:creationId xmlns:a16="http://schemas.microsoft.com/office/drawing/2014/main" xmlns="" id="{D5C3D65D-4704-41AF-A12A-77FE3A6F1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09" y="3219028"/>
            <a:ext cx="4596355" cy="3064237"/>
          </a:xfrm>
          <a:prstGeom prst="rect">
            <a:avLst/>
          </a:prstGeom>
        </p:spPr>
      </p:pic>
      <p:pic>
        <p:nvPicPr>
          <p:cNvPr id="7" name="Image 6" descr="Une image contenant bâtiment, extérieur, colonnade&#10;&#10;Description générée automatiquement">
            <a:extLst>
              <a:ext uri="{FF2B5EF4-FFF2-40B4-BE49-F238E27FC236}">
                <a16:creationId xmlns:a16="http://schemas.microsoft.com/office/drawing/2014/main" xmlns="" id="{AF5B3D2A-42A3-4F33-B4A8-5D19F2E2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09" y="45939"/>
            <a:ext cx="4596355" cy="306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6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1BB2626-CC16-400A-902B-07484C58810C}"/>
              </a:ext>
            </a:extLst>
          </p:cNvPr>
          <p:cNvSpPr txBox="1"/>
          <p:nvPr/>
        </p:nvSpPr>
        <p:spPr>
          <a:xfrm>
            <a:off x="1580169" y="6232681"/>
            <a:ext cx="598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Forgeassoud – Saint Jean de Sixt – Haute Savoie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EE7834E-ED31-4D4C-ABF0-FC50AF380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0112" y="131741"/>
            <a:ext cx="4428628" cy="2952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C44E2B1-242D-455E-B151-32E5F71DF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9122" y="3237853"/>
            <a:ext cx="4428634" cy="2952422"/>
          </a:xfrm>
          <a:prstGeom prst="rect">
            <a:avLst/>
          </a:prstGeom>
        </p:spPr>
      </p:pic>
      <p:pic>
        <p:nvPicPr>
          <p:cNvPr id="9" name="Image 8" descr="Une image contenant extérieur, ciel, montagne, personne&#10;&#10;Description générée automatiquement">
            <a:extLst>
              <a:ext uri="{FF2B5EF4-FFF2-40B4-BE49-F238E27FC236}">
                <a16:creationId xmlns:a16="http://schemas.microsoft.com/office/drawing/2014/main" xmlns="" id="{07BBDE63-AD25-46E8-B77E-59B4D4C35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5255" y="131740"/>
            <a:ext cx="4428633" cy="2952421"/>
          </a:xfrm>
          <a:prstGeom prst="rect">
            <a:avLst/>
          </a:prstGeom>
        </p:spPr>
      </p:pic>
      <p:pic>
        <p:nvPicPr>
          <p:cNvPr id="11" name="Image 10" descr="Une image contenant personne, extérieur, gens, repas&#10;&#10;Description générée automatiquement">
            <a:extLst>
              <a:ext uri="{FF2B5EF4-FFF2-40B4-BE49-F238E27FC236}">
                <a16:creationId xmlns:a16="http://schemas.microsoft.com/office/drawing/2014/main" xmlns="" id="{B8BB70BC-5A16-43C4-A59E-08D8854FA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5054" y="3237853"/>
            <a:ext cx="4428633" cy="2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748754-2AAB-48CB-AAD1-B2A7B7C35027}"/>
              </a:ext>
            </a:extLst>
          </p:cNvPr>
          <p:cNvSpPr txBox="1"/>
          <p:nvPr/>
        </p:nvSpPr>
        <p:spPr>
          <a:xfrm>
            <a:off x="1580169" y="6232681"/>
            <a:ext cx="598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AEC Vacances Forgeassoud – Saint Jean de Sixt – Haute Savoie</a:t>
            </a:r>
          </a:p>
        </p:txBody>
      </p:sp>
      <p:pic>
        <p:nvPicPr>
          <p:cNvPr id="7" name="Image 6" descr="Une image contenant personne, extérieur, gens, famille&#10;&#10;Description générée automatiquement">
            <a:extLst>
              <a:ext uri="{FF2B5EF4-FFF2-40B4-BE49-F238E27FC236}">
                <a16:creationId xmlns:a16="http://schemas.microsoft.com/office/drawing/2014/main" xmlns="" id="{451E5185-7E3E-4BD1-A30A-A33650DD2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099" y="141343"/>
            <a:ext cx="4423658" cy="2938542"/>
          </a:xfrm>
          <a:prstGeom prst="rect">
            <a:avLst/>
          </a:prstGeom>
        </p:spPr>
      </p:pic>
      <p:pic>
        <p:nvPicPr>
          <p:cNvPr id="9" name="Image 8" descr="Une image contenant personne, groupe, mammifère, petit&#10;&#10;Description générée automatiquement">
            <a:extLst>
              <a:ext uri="{FF2B5EF4-FFF2-40B4-BE49-F238E27FC236}">
                <a16:creationId xmlns:a16="http://schemas.microsoft.com/office/drawing/2014/main" xmlns="" id="{2F302A62-FA78-40B8-9FDA-48FB6371E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099" y="3264585"/>
            <a:ext cx="4423658" cy="2938541"/>
          </a:xfrm>
          <a:prstGeom prst="rect">
            <a:avLst/>
          </a:prstGeom>
        </p:spPr>
      </p:pic>
      <p:pic>
        <p:nvPicPr>
          <p:cNvPr id="13" name="Image 12" descr="Une image contenant extérieur, neige, pente, skiant&#10;&#10;Description générée automatiquement">
            <a:extLst>
              <a:ext uri="{FF2B5EF4-FFF2-40B4-BE49-F238E27FC236}">
                <a16:creationId xmlns:a16="http://schemas.microsoft.com/office/drawing/2014/main" xmlns="" id="{ABEC2F9F-4130-4186-BDE6-73EFC8643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3244243"/>
            <a:ext cx="4455762" cy="2970508"/>
          </a:xfrm>
          <a:prstGeom prst="rect">
            <a:avLst/>
          </a:prstGeom>
        </p:spPr>
      </p:pic>
      <p:pic>
        <p:nvPicPr>
          <p:cNvPr id="15" name="Image 14" descr="Une image contenant neige, extérieur, ciel, skiant&#10;&#10;Description générée automatiquement">
            <a:extLst>
              <a:ext uri="{FF2B5EF4-FFF2-40B4-BE49-F238E27FC236}">
                <a16:creationId xmlns:a16="http://schemas.microsoft.com/office/drawing/2014/main" xmlns="" id="{9426C40B-8419-45D0-9437-AB50C68CC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1" y="129718"/>
            <a:ext cx="4455762" cy="297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6302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</TotalTime>
  <Words>365</Words>
  <Application>Microsoft Office PowerPoint</Application>
  <PresentationFormat>Affichage à l'écran (4:3)</PresentationFormat>
  <Paragraphs>50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Diapositive 1</vt:lpstr>
      <vt:lpstr>Diapositive 2</vt:lpstr>
      <vt:lpstr>Diapositive 3</vt:lpstr>
      <vt:lpstr>Diapositive 4</vt:lpstr>
      <vt:lpstr>Forgeassoud  Haute-Savoie (74) Entre Annecy, La Clusaz et Le Grand Bornand</vt:lpstr>
      <vt:lpstr>Diapositive 6</vt:lpstr>
      <vt:lpstr>Diapositive 7</vt:lpstr>
      <vt:lpstr>Diapositive 8</vt:lpstr>
      <vt:lpstr>Diapositive 9</vt:lpstr>
      <vt:lpstr>Les Becchi  Haute-Savoie (74) Entre Chamonix et Genève</vt:lpstr>
      <vt:lpstr>Diapositive 11</vt:lpstr>
      <vt:lpstr>Diapositive 12</vt:lpstr>
      <vt:lpstr>Diapositive 13</vt:lpstr>
      <vt:lpstr>Diapositive 14</vt:lpstr>
      <vt:lpstr>Le Grand Fourchon  Savoie (73) Entre les parcs des Ecrins et de la Vanoise, domaine skiable Galibier-Thabor</vt:lpstr>
      <vt:lpstr>Diapositive 16</vt:lpstr>
      <vt:lpstr>Diapositive 17</vt:lpstr>
      <vt:lpstr>Diapositive 18</vt:lpstr>
      <vt:lpstr>Diapositive 19</vt:lpstr>
      <vt:lpstr>Les Cèdres  Alpes-Maritimes (06) Entre Cannes et Nice</vt:lpstr>
      <vt:lpstr>Diapositive 21</vt:lpstr>
      <vt:lpstr>Diapositive 22</vt:lpstr>
      <vt:lpstr>Diapositive 23</vt:lpstr>
      <vt:lpstr>Diapositive 24</vt:lpstr>
      <vt:lpstr>Les Dauphins   Var (83) Entre Toulon et Marseille,  à proximité  des Calanques de Cassis</vt:lpstr>
      <vt:lpstr>Diapositive 26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AEC Vacances Forgeassoud</dc:title>
  <dc:creator>Anthony FRANCHI</dc:creator>
  <cp:lastModifiedBy>MonOrdiPC</cp:lastModifiedBy>
  <cp:revision>20</cp:revision>
  <dcterms:created xsi:type="dcterms:W3CDTF">2020-01-07T14:13:13Z</dcterms:created>
  <dcterms:modified xsi:type="dcterms:W3CDTF">2022-04-20T19:09:36Z</dcterms:modified>
</cp:coreProperties>
</file>